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6" r:id="rId7"/>
    <p:sldId id="267" r:id="rId8"/>
    <p:sldId id="270" r:id="rId9"/>
    <p:sldId id="268" r:id="rId10"/>
    <p:sldId id="263" r:id="rId11"/>
    <p:sldId id="264" r:id="rId12"/>
    <p:sldId id="265" r:id="rId13"/>
    <p:sldId id="269" r:id="rId14"/>
    <p:sldId id="27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20. 1. 2015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gvsetin.cz/" TargetMode="External"/><Relationship Id="rId2" Type="http://schemas.openxmlformats.org/officeDocument/2006/relationships/hyperlink" Target="http://www.mvk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780108"/>
          </a:xfrm>
        </p:spPr>
        <p:txBody>
          <a:bodyPr/>
          <a:lstStyle/>
          <a:p>
            <a:r>
              <a:rPr lang="cs-CZ" dirty="0" smtClean="0"/>
              <a:t>Masarykova knihovna</a:t>
            </a:r>
            <a:br>
              <a:rPr lang="cs-CZ" dirty="0" smtClean="0"/>
            </a:br>
            <a:r>
              <a:rPr lang="cs-CZ" dirty="0" smtClean="0"/>
              <a:t>ve Vsetíně</a:t>
            </a:r>
            <a:endParaRPr lang="cs-CZ" dirty="0"/>
          </a:p>
        </p:txBody>
      </p:sp>
      <p:pic>
        <p:nvPicPr>
          <p:cNvPr id="1026" name="Picture 2" descr="C:\Users\HolišM\Desktop\MVK-100008-mvk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3839"/>
            <a:ext cx="6192688" cy="42007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1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8060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80" y="0"/>
            <a:ext cx="9165975" cy="6874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1"/>
          <p:cNvSpPr>
            <a:spLocks noGrp="1"/>
          </p:cNvSpPr>
          <p:nvPr>
            <p:ph idx="1"/>
          </p:nvPr>
        </p:nvSpPr>
        <p:spPr>
          <a:xfrm>
            <a:off x="-36933" y="5445224"/>
            <a:ext cx="7345237" cy="144029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Martin Orság byl oceněn za své kresby, které vytvořil</a:t>
            </a:r>
            <a:br>
              <a:rPr lang="cs-CZ" dirty="0" smtClean="0"/>
            </a:br>
            <a:r>
              <a:rPr lang="cs-CZ" dirty="0" smtClean="0"/>
              <a:t>v ZŠ Karolinka. V současné době je studentem druhého ročníku Gymnázia v Rožnově pod Radhoštěm</a:t>
            </a:r>
            <a:endParaRPr lang="cs-CZ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683568" y="3861048"/>
            <a:ext cx="432048" cy="15841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423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15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16-01-2015 Okresní knihovna\IMG_8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" y="-3051"/>
            <a:ext cx="9147231" cy="686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9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3600" dirty="0" smtClean="0"/>
              <a:t>Zdroje:</a:t>
            </a:r>
          </a:p>
          <a:p>
            <a:pPr marL="0" indent="0">
              <a:buNone/>
            </a:pPr>
            <a:r>
              <a:rPr lang="cs-CZ" sz="3600" dirty="0">
                <a:hlinkClick r:id="rId2"/>
              </a:rPr>
              <a:t>http://</a:t>
            </a:r>
            <a:r>
              <a:rPr lang="cs-CZ" sz="3600" dirty="0" smtClean="0">
                <a:hlinkClick r:id="rId2"/>
              </a:rPr>
              <a:t>www.mvk.cz/</a:t>
            </a:r>
            <a:endParaRPr lang="cs-CZ" sz="3600" dirty="0" smtClean="0"/>
          </a:p>
          <a:p>
            <a:pPr marL="0" indent="0">
              <a:buNone/>
            </a:pPr>
            <a:r>
              <a:rPr lang="cs-CZ" sz="3600" dirty="0" smtClean="0">
                <a:hlinkClick r:id="rId3"/>
              </a:rPr>
              <a:t>http</a:t>
            </a:r>
            <a:r>
              <a:rPr lang="cs-CZ" sz="3600" dirty="0">
                <a:hlinkClick r:id="rId3"/>
              </a:rPr>
              <a:t>://www.mgvsetin.cz</a:t>
            </a:r>
            <a:r>
              <a:rPr lang="cs-CZ" sz="3600" dirty="0" smtClean="0">
                <a:hlinkClick r:id="rId3"/>
              </a:rPr>
              <a:t>/</a:t>
            </a:r>
            <a:endParaRPr lang="cs-CZ" sz="36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Vytvořil: Marek Holiš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011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72067" y="2636912"/>
            <a:ext cx="7516357" cy="3489251"/>
          </a:xfrm>
        </p:spPr>
        <p:txBody>
          <a:bodyPr>
            <a:normAutofit/>
          </a:bodyPr>
          <a:lstStyle/>
          <a:p>
            <a:r>
              <a:rPr lang="cs-CZ" sz="2800" dirty="0"/>
              <a:t>Masarykova veřejná knihovna Vsetín je příspěvková organizace města </a:t>
            </a:r>
            <a:r>
              <a:rPr lang="cs-CZ" sz="2800" dirty="0" smtClean="0"/>
              <a:t>Vsetína</a:t>
            </a:r>
          </a:p>
          <a:p>
            <a:r>
              <a:rPr lang="cs-CZ" sz="2800" dirty="0"/>
              <a:t>Je veřejnou knihovnou s univerzálními knihovními fondy a regionální centrum knihovnických, bibliografických a informačních služeb pro síť veřejných knihoven okresu Vsetín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Základní informace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38038066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Centrální budova knihovny na Dolním náměstí má tři patra, přístupná je hlavním vchodem z náměstí nebo přes turistické informační </a:t>
            </a:r>
            <a:r>
              <a:rPr lang="cs-CZ" sz="2800" dirty="0" smtClean="0"/>
              <a:t>centrum</a:t>
            </a:r>
          </a:p>
          <a:p>
            <a:r>
              <a:rPr lang="da-DK" sz="2800" dirty="0"/>
              <a:t>Vracet knihy můžete také v turistickém informačním </a:t>
            </a:r>
            <a:r>
              <a:rPr lang="da-DK" sz="2800" dirty="0" smtClean="0"/>
              <a:t>centru</a:t>
            </a:r>
            <a:endParaRPr lang="cs-CZ" sz="2800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/>
              <a:t>Základní informace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546584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D:\16-01-2015 Okresní knihovna\IMG_8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2889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43608" y="2348880"/>
            <a:ext cx="7408333" cy="3993307"/>
          </a:xfrm>
        </p:spPr>
        <p:txBody>
          <a:bodyPr>
            <a:normAutofit/>
          </a:bodyPr>
          <a:lstStyle/>
          <a:p>
            <a:r>
              <a:rPr lang="cs-CZ" sz="2800" dirty="0"/>
              <a:t>Stará </a:t>
            </a:r>
            <a:r>
              <a:rPr lang="cs-CZ" sz="2800" dirty="0" smtClean="0"/>
              <a:t>radnice </a:t>
            </a:r>
            <a:r>
              <a:rPr lang="cs-CZ" sz="2800" dirty="0"/>
              <a:t>postavená na místě dřívější dřevěné budovy, která byla vypálena v r. 1708 uherskými povstalci stejně jako městský archív, který v ní byl </a:t>
            </a:r>
            <a:r>
              <a:rPr lang="cs-CZ" sz="2800" dirty="0" smtClean="0"/>
              <a:t>uchován</a:t>
            </a:r>
          </a:p>
          <a:p>
            <a:r>
              <a:rPr lang="cs-CZ" sz="2800" dirty="0"/>
              <a:t>Část přízemí radnice a radniční sklep sloužily jako městská šatlava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rmAutofit/>
          </a:bodyPr>
          <a:lstStyle/>
          <a:p>
            <a:r>
              <a:rPr lang="cs-CZ" sz="5400" dirty="0"/>
              <a:t>Stará radnice (galerie</a:t>
            </a:r>
            <a:r>
              <a:rPr lang="cs-CZ" sz="5400" dirty="0" smtClean="0"/>
              <a:t>)</a:t>
            </a:r>
            <a:endParaRPr lang="cs-CZ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24611"/>
            <a:ext cx="4481442" cy="3361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4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71600" y="2420888"/>
            <a:ext cx="7408333" cy="3705275"/>
          </a:xfrm>
        </p:spPr>
        <p:txBody>
          <a:bodyPr>
            <a:normAutofit/>
          </a:bodyPr>
          <a:lstStyle/>
          <a:p>
            <a:r>
              <a:rPr lang="cs-CZ" sz="2800" dirty="0"/>
              <a:t>Uprostřed střechy byla vížka se zvoncem, kterým se zvonívalo odsouzeným při cestě na popraviště a nebo na </a:t>
            </a:r>
            <a:r>
              <a:rPr lang="cs-CZ" sz="2800" dirty="0" smtClean="0"/>
              <a:t>poplach</a:t>
            </a:r>
          </a:p>
          <a:p>
            <a:r>
              <a:rPr lang="cs-CZ" sz="2800" dirty="0"/>
              <a:t> V roce 1850 byla radnice opravena a rozšířena o vězení, přistavené vzadu za radnicí a sloužila jako sídlo okresního soudu a berního úřadu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Stará radnice (galerie)</a:t>
            </a:r>
          </a:p>
        </p:txBody>
      </p:sp>
    </p:spTree>
    <p:extLst>
      <p:ext uri="{BB962C8B-B14F-4D97-AF65-F5344CB8AC3E}">
        <p14:creationId xmlns:p14="http://schemas.microsoft.com/office/powerpoint/2010/main" val="426412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Do roku 1992 zde sídlil okresní archív a také hudební </a:t>
            </a:r>
            <a:r>
              <a:rPr lang="cs-CZ" sz="2800" dirty="0" smtClean="0"/>
              <a:t>škola</a:t>
            </a:r>
          </a:p>
          <a:p>
            <a:r>
              <a:rPr lang="cs-CZ" sz="2800" dirty="0"/>
              <a:t>Po generální opravě roku 1996 slouží přízemí jako galerie pro výstavy a je zde také zasedací síň pro slavnostní </a:t>
            </a:r>
            <a:r>
              <a:rPr lang="cs-CZ" sz="2800" dirty="0" smtClean="0"/>
              <a:t>příležitosti</a:t>
            </a:r>
          </a:p>
          <a:p>
            <a:r>
              <a:rPr lang="cs-CZ" sz="2800" dirty="0"/>
              <a:t> Zabývá se prezentací děl současných renomovaných umělců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Stará radnice (galerie)</a:t>
            </a:r>
          </a:p>
        </p:txBody>
      </p:sp>
    </p:spTree>
    <p:extLst>
      <p:ext uri="{BB962C8B-B14F-4D97-AF65-F5344CB8AC3E}">
        <p14:creationId xmlns:p14="http://schemas.microsoft.com/office/powerpoint/2010/main" val="3369250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71600" y="2204864"/>
            <a:ext cx="7408333" cy="3744416"/>
          </a:xfrm>
        </p:spPr>
        <p:txBody>
          <a:bodyPr>
            <a:noAutofit/>
          </a:bodyPr>
          <a:lstStyle/>
          <a:p>
            <a:r>
              <a:rPr lang="cs-CZ" sz="2800" dirty="0"/>
              <a:t>Nadace Masarykova gymnázia, Masarykovo gymnázium, Dům kultury uspořádali výtvarnou soutěž na téma "</a:t>
            </a:r>
            <a:r>
              <a:rPr lang="cs-CZ" sz="2800" b="1" dirty="0"/>
              <a:t>Prostředí pro život</a:t>
            </a:r>
            <a:r>
              <a:rPr lang="cs-CZ" sz="2800" dirty="0"/>
              <a:t>" a následnou výstavu oceněných prací žáků gymnázia a vsetínských základních škol.</a:t>
            </a:r>
          </a:p>
          <a:p>
            <a:r>
              <a:rPr lang="cs-CZ" sz="2800" dirty="0"/>
              <a:t> Motto soutěže: "Člověk ještě není dost dokonalý ani dost slušný, aby měl právo žít na něčem tak krásném, jako je Země." Karel Čapek, 1936 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Výstava </a:t>
            </a:r>
            <a:r>
              <a:rPr lang="cs-CZ" dirty="0"/>
              <a:t>výtvarných prací</a:t>
            </a:r>
          </a:p>
        </p:txBody>
      </p:sp>
    </p:spTree>
    <p:extLst>
      <p:ext uri="{BB962C8B-B14F-4D97-AF65-F5344CB8AC3E}">
        <p14:creationId xmlns:p14="http://schemas.microsoft.com/office/powerpoint/2010/main" val="407262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4983505" cy="664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60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</TotalTime>
  <Words>227</Words>
  <Application>Microsoft Office PowerPoint</Application>
  <PresentationFormat>Předvádění na obrazovce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Vlnění</vt:lpstr>
      <vt:lpstr>Masarykova knihovna ve Vsetíně</vt:lpstr>
      <vt:lpstr>Základní informace</vt:lpstr>
      <vt:lpstr>Základní informace</vt:lpstr>
      <vt:lpstr>Prezentace aplikace PowerPoint</vt:lpstr>
      <vt:lpstr>Stará radnice (galerie)</vt:lpstr>
      <vt:lpstr>Stará radnice (galerie)</vt:lpstr>
      <vt:lpstr>Stará radnice (galerie)</vt:lpstr>
      <vt:lpstr>Výstava výtvarných prací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Vytvořil: Marek Holiš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Masarykova knihovna ve Vsetíně</dc:title>
  <dc:creator>Holiš Marek</dc:creator>
  <cp:lastModifiedBy>Marek</cp:lastModifiedBy>
  <cp:revision>9</cp:revision>
  <dcterms:created xsi:type="dcterms:W3CDTF">2015-01-19T08:19:54Z</dcterms:created>
  <dcterms:modified xsi:type="dcterms:W3CDTF">2015-01-20T20:54:50Z</dcterms:modified>
</cp:coreProperties>
</file>